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sldIdLst>
    <p:sldId id="261" r:id="rId5"/>
    <p:sldId id="262" r:id="rId6"/>
    <p:sldId id="263" r:id="rId7"/>
    <p:sldId id="267" r:id="rId8"/>
    <p:sldId id="264" r:id="rId9"/>
    <p:sldId id="268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Smart Consuming 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Jarrod </a:t>
            </a:r>
            <a:r>
              <a:rPr lang="en-US" dirty="0" err="1"/>
              <a:t>hattING</a:t>
            </a:r>
            <a:r>
              <a:rPr lang="en-US" dirty="0"/>
              <a:t> – THIBAUD DE TREGLODE - Ryckiel </a:t>
            </a:r>
            <a:r>
              <a:rPr lang="en-US" dirty="0" err="1"/>
              <a:t>hossie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59462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0C22D97-0647-4F0C-A7F7-D4150381F3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316"/>
          <a:stretch/>
        </p:blipFill>
        <p:spPr>
          <a:xfrm>
            <a:off x="938477" y="1787885"/>
            <a:ext cx="3864337" cy="4464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ED47AF-831D-4E47-8179-FBCB52DD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product</a:t>
            </a:r>
            <a:endParaRPr lang="fr-FR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D15F43E-1D17-4CA2-935D-E282790A6D10}"/>
              </a:ext>
            </a:extLst>
          </p:cNvPr>
          <p:cNvSpPr/>
          <p:nvPr/>
        </p:nvSpPr>
        <p:spPr>
          <a:xfrm>
            <a:off x="6938925" y="1787885"/>
            <a:ext cx="3305906" cy="61840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How </a:t>
            </a:r>
            <a:r>
              <a:rPr lang="fr-FR" dirty="0" err="1"/>
              <a:t>does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?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0623945-5BA3-447F-ABCD-1E29FBAA578D}"/>
              </a:ext>
            </a:extLst>
          </p:cNvPr>
          <p:cNvCxnSpPr>
            <a:cxnSpLocks/>
          </p:cNvCxnSpPr>
          <p:nvPr/>
        </p:nvCxnSpPr>
        <p:spPr>
          <a:xfrm>
            <a:off x="5870870" y="1787885"/>
            <a:ext cx="0" cy="446400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8B012C3-4B1C-4E30-8EDE-5AB1489D3CCA}"/>
              </a:ext>
            </a:extLst>
          </p:cNvPr>
          <p:cNvSpPr/>
          <p:nvPr/>
        </p:nvSpPr>
        <p:spPr>
          <a:xfrm>
            <a:off x="6938926" y="2688904"/>
            <a:ext cx="3305899" cy="3562981"/>
          </a:xfrm>
          <a:prstGeom prst="roundRect">
            <a:avLst>
              <a:gd name="adj" fmla="val 7732"/>
            </a:avLst>
          </a:prstGeom>
          <a:solidFill>
            <a:schemeClr val="tx1">
              <a:alpha val="19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dirty="0"/>
              <a:t>Hardware </a:t>
            </a:r>
            <a:r>
              <a:rPr lang="fr-FR" dirty="0" err="1"/>
              <a:t>equiped</a:t>
            </a:r>
            <a:endParaRPr lang="fr-FR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dirty="0"/>
              <a:t>Back-up by an app for </a:t>
            </a:r>
            <a:r>
              <a:rPr lang="fr-FR" dirty="0" err="1"/>
              <a:t>additional</a:t>
            </a:r>
            <a:r>
              <a:rPr lang="fr-FR" dirty="0"/>
              <a:t> info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fr-FR" dirty="0"/>
              <a:t>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positioned</a:t>
            </a:r>
            <a:r>
              <a:rPr lang="fr-FR" dirty="0"/>
              <a:t> </a:t>
            </a:r>
            <a:r>
              <a:rPr lang="fr-FR" dirty="0" err="1"/>
              <a:t>anywhere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792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D47AF-831D-4E47-8179-FBCB52DD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product</a:t>
            </a:r>
            <a:endParaRPr lang="fr-FR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A0E983F-8350-42BD-807B-11FC3F773B27}"/>
              </a:ext>
            </a:extLst>
          </p:cNvPr>
          <p:cNvSpPr/>
          <p:nvPr/>
        </p:nvSpPr>
        <p:spPr>
          <a:xfrm>
            <a:off x="5120766" y="1787885"/>
            <a:ext cx="2653200" cy="618403"/>
          </a:xfrm>
          <a:prstGeom prst="roundRect">
            <a:avLst/>
          </a:prstGeom>
          <a:solidFill>
            <a:schemeClr val="bg2">
              <a:lumMod val="50000"/>
              <a:alpha val="8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What are the </a:t>
            </a:r>
            <a:r>
              <a:rPr lang="fr-FR" dirty="0" err="1"/>
              <a:t>benefits</a:t>
            </a:r>
            <a:r>
              <a:rPr lang="fr-FR" dirty="0"/>
              <a:t>?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4FFE24B-39A2-4113-BDA4-4C24969810EF}"/>
              </a:ext>
            </a:extLst>
          </p:cNvPr>
          <p:cNvSpPr/>
          <p:nvPr/>
        </p:nvSpPr>
        <p:spPr>
          <a:xfrm>
            <a:off x="9096903" y="1787885"/>
            <a:ext cx="2653200" cy="618403"/>
          </a:xfrm>
          <a:prstGeom prst="roundRect">
            <a:avLst/>
          </a:prstGeom>
          <a:solidFill>
            <a:schemeClr val="bg2">
              <a:lumMod val="50000"/>
              <a:alpha val="7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Next </a:t>
            </a:r>
            <a:r>
              <a:rPr lang="fr-FR" dirty="0" err="1"/>
              <a:t>steps</a:t>
            </a:r>
            <a:endParaRPr lang="fr-FR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0623945-5BA3-447F-ABCD-1E29FBAA578D}"/>
              </a:ext>
            </a:extLst>
          </p:cNvPr>
          <p:cNvCxnSpPr>
            <a:cxnSpLocks/>
          </p:cNvCxnSpPr>
          <p:nvPr/>
        </p:nvCxnSpPr>
        <p:spPr>
          <a:xfrm>
            <a:off x="4459298" y="1787885"/>
            <a:ext cx="0" cy="446400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454780-9B02-4FC9-AE6C-9B21C1C1EECA}"/>
              </a:ext>
            </a:extLst>
          </p:cNvPr>
          <p:cNvCxnSpPr>
            <a:cxnSpLocks/>
          </p:cNvCxnSpPr>
          <p:nvPr/>
        </p:nvCxnSpPr>
        <p:spPr>
          <a:xfrm>
            <a:off x="8435434" y="1787885"/>
            <a:ext cx="0" cy="4464000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DC1100A-5701-43BC-95B5-16455019E823}"/>
              </a:ext>
            </a:extLst>
          </p:cNvPr>
          <p:cNvSpPr/>
          <p:nvPr/>
        </p:nvSpPr>
        <p:spPr>
          <a:xfrm>
            <a:off x="5120771" y="2726268"/>
            <a:ext cx="2653194" cy="3525618"/>
          </a:xfrm>
          <a:prstGeom prst="roundRect">
            <a:avLst>
              <a:gd name="adj" fmla="val 8370"/>
            </a:avLst>
          </a:prstGeom>
          <a:solidFill>
            <a:schemeClr val="tx1">
              <a:alpha val="19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/>
              <a:t>Automate </a:t>
            </a:r>
            <a:r>
              <a:rPr lang="fr-FR" dirty="0" err="1"/>
              <a:t>ordering</a:t>
            </a:r>
            <a:r>
              <a:rPr lang="fr-FR" dirty="0"/>
              <a:t> process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 err="1"/>
              <a:t>Increase</a:t>
            </a:r>
            <a:r>
              <a:rPr lang="fr-FR" dirty="0"/>
              <a:t> </a:t>
            </a:r>
            <a:r>
              <a:rPr lang="fr-FR" dirty="0" err="1"/>
              <a:t>productivity</a:t>
            </a:r>
            <a:endParaRPr lang="fr-FR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waste</a:t>
            </a:r>
            <a:r>
              <a:rPr lang="fr-FR" dirty="0"/>
              <a:t> &amp; back-up </a:t>
            </a:r>
            <a:r>
              <a:rPr lang="fr-FR" dirty="0" err="1"/>
              <a:t>purchase</a:t>
            </a:r>
            <a:endParaRPr lang="fr-FR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6832FF0-665A-41C6-B04D-74DAB360FC67}"/>
              </a:ext>
            </a:extLst>
          </p:cNvPr>
          <p:cNvSpPr/>
          <p:nvPr/>
        </p:nvSpPr>
        <p:spPr>
          <a:xfrm>
            <a:off x="9096903" y="2726268"/>
            <a:ext cx="2653194" cy="3525618"/>
          </a:xfrm>
          <a:prstGeom prst="roundRect">
            <a:avLst>
              <a:gd name="adj" fmla="val 7732"/>
            </a:avLst>
          </a:prstGeom>
          <a:solidFill>
            <a:schemeClr val="tx1">
              <a:alpha val="19000"/>
            </a:schemeClr>
          </a:solidFill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 err="1"/>
              <a:t>Develop</a:t>
            </a:r>
            <a:r>
              <a:rPr lang="fr-FR" dirty="0"/>
              <a:t> prototype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/>
              <a:t>Market </a:t>
            </a:r>
            <a:r>
              <a:rPr lang="fr-FR" dirty="0" err="1"/>
              <a:t>research</a:t>
            </a:r>
            <a:r>
              <a:rPr lang="fr-FR" dirty="0"/>
              <a:t>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features</a:t>
            </a:r>
            <a:endParaRPr lang="fr-FR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442469-855B-4362-B0B3-9A0D46DAE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62"/>
          <a:stretch/>
        </p:blipFill>
        <p:spPr>
          <a:xfrm>
            <a:off x="1140982" y="2738670"/>
            <a:ext cx="2653191" cy="35132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4236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4D83E-47AC-4966-957F-DDDCB5D3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fr-FR" dirty="0"/>
              <a:t>Revenue Stream options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6B6E090-6FB1-4D0C-8B65-D7D6D7E7B7BB}"/>
              </a:ext>
            </a:extLst>
          </p:cNvPr>
          <p:cNvSpPr/>
          <p:nvPr/>
        </p:nvSpPr>
        <p:spPr>
          <a:xfrm>
            <a:off x="2259011" y="1787886"/>
            <a:ext cx="2653200" cy="618403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Option 1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FE41E75-6331-420E-80FF-C4605905EAD1}"/>
              </a:ext>
            </a:extLst>
          </p:cNvPr>
          <p:cNvSpPr/>
          <p:nvPr/>
        </p:nvSpPr>
        <p:spPr>
          <a:xfrm>
            <a:off x="5677957" y="1787886"/>
            <a:ext cx="2653200" cy="618403"/>
          </a:xfrm>
          <a:prstGeom prst="roundRect">
            <a:avLst/>
          </a:prstGeom>
          <a:solidFill>
            <a:schemeClr val="bg2">
              <a:lumMod val="50000"/>
              <a:alpha val="85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Option 2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31E357-C5EF-41D3-AD8E-D036E31E0D83}"/>
              </a:ext>
            </a:extLst>
          </p:cNvPr>
          <p:cNvSpPr/>
          <p:nvPr/>
        </p:nvSpPr>
        <p:spPr>
          <a:xfrm>
            <a:off x="9096903" y="1787885"/>
            <a:ext cx="2653200" cy="618403"/>
          </a:xfrm>
          <a:prstGeom prst="roundRect">
            <a:avLst/>
          </a:prstGeom>
          <a:solidFill>
            <a:schemeClr val="bg2">
              <a:lumMod val="50000"/>
              <a:alpha val="7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Option 3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A28BCC-6BB8-48BC-AF36-552973B7AF79}"/>
              </a:ext>
            </a:extLst>
          </p:cNvPr>
          <p:cNvSpPr/>
          <p:nvPr/>
        </p:nvSpPr>
        <p:spPr>
          <a:xfrm>
            <a:off x="286279" y="2810597"/>
            <a:ext cx="1476000" cy="618403"/>
          </a:xfrm>
          <a:prstGeom prst="roundRect">
            <a:avLst/>
          </a:prstGeom>
          <a:solidFill>
            <a:schemeClr val="bg1">
              <a:lumMod val="50000"/>
              <a:lumOff val="50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Price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64FB32-8752-4ED2-8FE3-3DE9AF9BC7A7}"/>
              </a:ext>
            </a:extLst>
          </p:cNvPr>
          <p:cNvSpPr/>
          <p:nvPr/>
        </p:nvSpPr>
        <p:spPr>
          <a:xfrm>
            <a:off x="286279" y="5930280"/>
            <a:ext cx="1476000" cy="618403"/>
          </a:xfrm>
          <a:prstGeom prst="roundRect">
            <a:avLst/>
          </a:prstGeom>
          <a:solidFill>
            <a:schemeClr val="bg1">
              <a:lumMod val="85000"/>
              <a:lumOff val="1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Management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6CFD92D-D063-4892-8972-FE257A5CB84D}"/>
              </a:ext>
            </a:extLst>
          </p:cNvPr>
          <p:cNvSpPr/>
          <p:nvPr/>
        </p:nvSpPr>
        <p:spPr>
          <a:xfrm>
            <a:off x="286279" y="4890385"/>
            <a:ext cx="1476000" cy="618403"/>
          </a:xfrm>
          <a:prstGeom prst="roundRect">
            <a:avLst/>
          </a:prstGeom>
          <a:solidFill>
            <a:schemeClr val="bg1">
              <a:lumMod val="75000"/>
              <a:lumOff val="2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/>
              <a:t>Commission </a:t>
            </a:r>
            <a:endParaRPr lang="fr-FR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0644353-00B6-4543-82FF-FC530DBA11AB}"/>
              </a:ext>
            </a:extLst>
          </p:cNvPr>
          <p:cNvSpPr/>
          <p:nvPr/>
        </p:nvSpPr>
        <p:spPr>
          <a:xfrm>
            <a:off x="286279" y="3850491"/>
            <a:ext cx="1476000" cy="618403"/>
          </a:xfrm>
          <a:prstGeom prst="roundRect">
            <a:avLst/>
          </a:prstGeom>
          <a:solidFill>
            <a:schemeClr val="bg1">
              <a:lumMod val="65000"/>
              <a:lumOff val="3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Subscription</a:t>
            </a:r>
            <a:r>
              <a:rPr lang="fr-FR" dirty="0"/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F9B0C18-588E-4826-9623-06C791E24FA9}"/>
              </a:ext>
            </a:extLst>
          </p:cNvPr>
          <p:cNvCxnSpPr>
            <a:cxnSpLocks/>
          </p:cNvCxnSpPr>
          <p:nvPr/>
        </p:nvCxnSpPr>
        <p:spPr>
          <a:xfrm>
            <a:off x="5302780" y="1787886"/>
            <a:ext cx="0" cy="4760798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2EB1DB-EE86-4EA6-AF49-B1047AAC88CD}"/>
              </a:ext>
            </a:extLst>
          </p:cNvPr>
          <p:cNvCxnSpPr>
            <a:cxnSpLocks/>
          </p:cNvCxnSpPr>
          <p:nvPr/>
        </p:nvCxnSpPr>
        <p:spPr>
          <a:xfrm>
            <a:off x="8687858" y="1787885"/>
            <a:ext cx="0" cy="4760798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BEAD39E-E346-43BF-AA38-3167045C5211}"/>
              </a:ext>
            </a:extLst>
          </p:cNvPr>
          <p:cNvSpPr/>
          <p:nvPr/>
        </p:nvSpPr>
        <p:spPr>
          <a:xfrm>
            <a:off x="2259011" y="2810597"/>
            <a:ext cx="2653200" cy="618403"/>
          </a:xfrm>
          <a:prstGeom prst="roundRect">
            <a:avLst/>
          </a:prstGeom>
          <a:solidFill>
            <a:schemeClr val="bg1">
              <a:lumMod val="50000"/>
              <a:lumOff val="50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Between</a:t>
            </a:r>
            <a:r>
              <a:rPr lang="fr-FR" dirty="0"/>
              <a:t> $200-$300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397B6C3-F895-47C5-BF33-931D3CB69B0B}"/>
              </a:ext>
            </a:extLst>
          </p:cNvPr>
          <p:cNvSpPr/>
          <p:nvPr/>
        </p:nvSpPr>
        <p:spPr>
          <a:xfrm>
            <a:off x="2259011" y="5930280"/>
            <a:ext cx="2653200" cy="618403"/>
          </a:xfrm>
          <a:prstGeom prst="roundRect">
            <a:avLst/>
          </a:prstGeom>
          <a:solidFill>
            <a:schemeClr val="bg1">
              <a:lumMod val="85000"/>
              <a:lumOff val="1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are </a:t>
            </a:r>
            <a:r>
              <a:rPr lang="fr-FR" dirty="0" err="1"/>
              <a:t>kept</a:t>
            </a:r>
            <a:r>
              <a:rPr lang="fr-FR" dirty="0"/>
              <a:t> </a:t>
            </a:r>
            <a:r>
              <a:rPr lang="fr-FR" dirty="0" err="1"/>
              <a:t>private</a:t>
            </a:r>
            <a:r>
              <a:rPr lang="fr-FR" dirty="0"/>
              <a:t> 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D6344A0-5981-4495-9B37-2ED9D74A5294}"/>
              </a:ext>
            </a:extLst>
          </p:cNvPr>
          <p:cNvSpPr/>
          <p:nvPr/>
        </p:nvSpPr>
        <p:spPr>
          <a:xfrm>
            <a:off x="2259011" y="4890385"/>
            <a:ext cx="2653200" cy="618403"/>
          </a:xfrm>
          <a:prstGeom prst="roundRect">
            <a:avLst/>
          </a:prstGeom>
          <a:solidFill>
            <a:schemeClr val="bg1">
              <a:lumMod val="75000"/>
              <a:lumOff val="2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No commission 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94DEB5A-D7E2-47FD-B7EB-90B62F561191}"/>
              </a:ext>
            </a:extLst>
          </p:cNvPr>
          <p:cNvSpPr/>
          <p:nvPr/>
        </p:nvSpPr>
        <p:spPr>
          <a:xfrm>
            <a:off x="2259011" y="3850491"/>
            <a:ext cx="2653200" cy="618403"/>
          </a:xfrm>
          <a:prstGeom prst="roundRect">
            <a:avLst/>
          </a:prstGeom>
          <a:solidFill>
            <a:schemeClr val="bg1">
              <a:lumMod val="65000"/>
              <a:lumOff val="3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No </a:t>
            </a:r>
            <a:r>
              <a:rPr lang="fr-FR" dirty="0" err="1"/>
              <a:t>monthly</a:t>
            </a:r>
            <a:r>
              <a:rPr lang="fr-FR" dirty="0"/>
              <a:t> </a:t>
            </a:r>
            <a:r>
              <a:rPr lang="fr-FR" dirty="0" err="1"/>
              <a:t>fees</a:t>
            </a:r>
            <a:r>
              <a:rPr lang="fr-FR" dirty="0"/>
              <a:t> 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2D189BB-A8AA-42FE-83AA-314843E4103F}"/>
              </a:ext>
            </a:extLst>
          </p:cNvPr>
          <p:cNvSpPr/>
          <p:nvPr/>
        </p:nvSpPr>
        <p:spPr>
          <a:xfrm>
            <a:off x="5677957" y="2810597"/>
            <a:ext cx="2653200" cy="618403"/>
          </a:xfrm>
          <a:prstGeom prst="roundRect">
            <a:avLst/>
          </a:prstGeom>
          <a:solidFill>
            <a:schemeClr val="bg1">
              <a:lumMod val="50000"/>
              <a:lumOff val="50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$100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21C634D-A34D-4D48-AD89-3185935CD663}"/>
              </a:ext>
            </a:extLst>
          </p:cNvPr>
          <p:cNvSpPr/>
          <p:nvPr/>
        </p:nvSpPr>
        <p:spPr>
          <a:xfrm>
            <a:off x="5677957" y="5930280"/>
            <a:ext cx="2653200" cy="618403"/>
          </a:xfrm>
          <a:prstGeom prst="roundRect">
            <a:avLst/>
          </a:prstGeom>
          <a:solidFill>
            <a:schemeClr val="bg1">
              <a:lumMod val="85000"/>
              <a:lumOff val="1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are </a:t>
            </a:r>
            <a:r>
              <a:rPr lang="fr-FR" dirty="0" err="1"/>
              <a:t>kept</a:t>
            </a:r>
            <a:r>
              <a:rPr lang="fr-FR" dirty="0"/>
              <a:t> </a:t>
            </a:r>
            <a:r>
              <a:rPr lang="fr-FR" dirty="0" err="1"/>
              <a:t>private</a:t>
            </a:r>
            <a:r>
              <a:rPr lang="fr-FR" dirty="0"/>
              <a:t>  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9B94210-045E-4221-922D-D2D61B431BFB}"/>
              </a:ext>
            </a:extLst>
          </p:cNvPr>
          <p:cNvSpPr/>
          <p:nvPr/>
        </p:nvSpPr>
        <p:spPr>
          <a:xfrm>
            <a:off x="5677957" y="4890385"/>
            <a:ext cx="2653200" cy="618403"/>
          </a:xfrm>
          <a:prstGeom prst="roundRect">
            <a:avLst/>
          </a:prstGeom>
          <a:solidFill>
            <a:schemeClr val="bg1">
              <a:lumMod val="75000"/>
              <a:lumOff val="2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1%-2% </a:t>
            </a:r>
            <a:r>
              <a:rPr lang="fr-FR" dirty="0" err="1"/>
              <a:t>fee</a:t>
            </a:r>
            <a:r>
              <a:rPr lang="fr-FR" dirty="0"/>
              <a:t> on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purchase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2464B31-C684-423B-B0D4-D6335C4D1677}"/>
              </a:ext>
            </a:extLst>
          </p:cNvPr>
          <p:cNvSpPr/>
          <p:nvPr/>
        </p:nvSpPr>
        <p:spPr>
          <a:xfrm>
            <a:off x="5677957" y="3850491"/>
            <a:ext cx="2653200" cy="618403"/>
          </a:xfrm>
          <a:prstGeom prst="roundRect">
            <a:avLst/>
          </a:prstGeom>
          <a:solidFill>
            <a:schemeClr val="bg1">
              <a:lumMod val="65000"/>
              <a:lumOff val="3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</a:t>
            </a:r>
            <a:r>
              <a:rPr lang="fr-FR" dirty="0" err="1"/>
              <a:t>Monthly</a:t>
            </a:r>
            <a:r>
              <a:rPr lang="fr-FR" dirty="0"/>
              <a:t> </a:t>
            </a:r>
            <a:r>
              <a:rPr lang="fr-FR" dirty="0" err="1"/>
              <a:t>subscription</a:t>
            </a:r>
            <a:r>
              <a:rPr lang="fr-FR" dirty="0"/>
              <a:t> with </a:t>
            </a:r>
            <a:r>
              <a:rPr lang="fr-FR" dirty="0" err="1"/>
              <a:t>add-ons</a:t>
            </a:r>
            <a:r>
              <a:rPr lang="fr-FR" dirty="0"/>
              <a:t> on an app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6BD2E7F4-A3FC-435F-8C5D-1786FB32211F}"/>
              </a:ext>
            </a:extLst>
          </p:cNvPr>
          <p:cNvSpPr/>
          <p:nvPr/>
        </p:nvSpPr>
        <p:spPr>
          <a:xfrm>
            <a:off x="9096903" y="2810597"/>
            <a:ext cx="2653200" cy="618403"/>
          </a:xfrm>
          <a:prstGeom prst="roundRect">
            <a:avLst/>
          </a:prstGeom>
          <a:solidFill>
            <a:schemeClr val="bg1">
              <a:lumMod val="50000"/>
              <a:lumOff val="50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$50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5DD4768-D928-47A5-A644-2BAB25EA22A7}"/>
              </a:ext>
            </a:extLst>
          </p:cNvPr>
          <p:cNvSpPr/>
          <p:nvPr/>
        </p:nvSpPr>
        <p:spPr>
          <a:xfrm>
            <a:off x="9096903" y="5930280"/>
            <a:ext cx="2653200" cy="618403"/>
          </a:xfrm>
          <a:prstGeom prst="roundRect">
            <a:avLst/>
          </a:prstGeom>
          <a:solidFill>
            <a:schemeClr val="bg1">
              <a:lumMod val="85000"/>
              <a:lumOff val="1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Data are </a:t>
            </a:r>
            <a:r>
              <a:rPr lang="fr-FR" dirty="0" err="1"/>
              <a:t>sold</a:t>
            </a:r>
            <a:r>
              <a:rPr lang="fr-FR" dirty="0"/>
              <a:t>  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8C81D36-FB87-4B89-AF6E-7D8DC308330D}"/>
              </a:ext>
            </a:extLst>
          </p:cNvPr>
          <p:cNvSpPr/>
          <p:nvPr/>
        </p:nvSpPr>
        <p:spPr>
          <a:xfrm>
            <a:off x="9096903" y="4890385"/>
            <a:ext cx="2653200" cy="618403"/>
          </a:xfrm>
          <a:prstGeom prst="roundRect">
            <a:avLst/>
          </a:prstGeom>
          <a:solidFill>
            <a:schemeClr val="bg1">
              <a:lumMod val="75000"/>
              <a:lumOff val="2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No Commission 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891672BD-500D-4AFD-AFCB-60C472473A37}"/>
              </a:ext>
            </a:extLst>
          </p:cNvPr>
          <p:cNvSpPr/>
          <p:nvPr/>
        </p:nvSpPr>
        <p:spPr>
          <a:xfrm>
            <a:off x="9096903" y="3850491"/>
            <a:ext cx="2653200" cy="618403"/>
          </a:xfrm>
          <a:prstGeom prst="roundRect">
            <a:avLst/>
          </a:prstGeom>
          <a:solidFill>
            <a:schemeClr val="bg1">
              <a:lumMod val="65000"/>
              <a:lumOff val="35000"/>
              <a:alpha val="6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 </a:t>
            </a:r>
            <a:r>
              <a:rPr lang="fr-FR" dirty="0" err="1"/>
              <a:t>Monthly</a:t>
            </a:r>
            <a:r>
              <a:rPr lang="fr-FR" dirty="0"/>
              <a:t> </a:t>
            </a:r>
            <a:r>
              <a:rPr lang="fr-FR" dirty="0" err="1"/>
              <a:t>subscription</a:t>
            </a:r>
            <a:r>
              <a:rPr lang="fr-FR" dirty="0"/>
              <a:t> with </a:t>
            </a:r>
            <a:r>
              <a:rPr lang="fr-FR" dirty="0" err="1"/>
              <a:t>add-ons</a:t>
            </a:r>
            <a:r>
              <a:rPr lang="fr-FR" dirty="0"/>
              <a:t> on an app </a:t>
            </a:r>
          </a:p>
        </p:txBody>
      </p:sp>
    </p:spTree>
    <p:extLst>
      <p:ext uri="{BB962C8B-B14F-4D97-AF65-F5344CB8AC3E}">
        <p14:creationId xmlns:p14="http://schemas.microsoft.com/office/powerpoint/2010/main" val="241929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1DE77-ED5A-4999-B9D9-BA5C8A25A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/>
          <a:lstStyle/>
          <a:p>
            <a:pPr algn="ctr"/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69596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38A05-02F7-4E6C-8207-BC2EB34E9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Quick Survey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E2BFC5F-7881-4100-9E66-FEFA8DC2EA70}"/>
              </a:ext>
            </a:extLst>
          </p:cNvPr>
          <p:cNvGrpSpPr/>
          <p:nvPr/>
        </p:nvGrpSpPr>
        <p:grpSpPr>
          <a:xfrm>
            <a:off x="1588824" y="2221177"/>
            <a:ext cx="9458587" cy="677333"/>
            <a:chOff x="1588824" y="2221177"/>
            <a:chExt cx="9458587" cy="677333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A75AD75-78CD-4B69-BB1B-2B25341A18F8}"/>
                </a:ext>
              </a:extLst>
            </p:cNvPr>
            <p:cNvSpPr/>
            <p:nvPr/>
          </p:nvSpPr>
          <p:spPr>
            <a:xfrm>
              <a:off x="1927224" y="2221177"/>
              <a:ext cx="9120187" cy="677333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How many of you think that this would be beneficial to you?</a:t>
              </a:r>
              <a:endParaRPr lang="fr-FR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27ED3D1-0EE6-47F3-8646-2887B70EECF7}"/>
                </a:ext>
              </a:extLst>
            </p:cNvPr>
            <p:cNvSpPr/>
            <p:nvPr/>
          </p:nvSpPr>
          <p:spPr>
            <a:xfrm>
              <a:off x="1588824" y="2221177"/>
              <a:ext cx="676800" cy="677333"/>
            </a:xfrm>
            <a:prstGeom prst="ellipse">
              <a:avLst/>
            </a:prstGeom>
            <a:solidFill>
              <a:schemeClr val="bg2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/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89A8FE-1A0D-48A8-9FA2-07257B4FFA24}"/>
              </a:ext>
            </a:extLst>
          </p:cNvPr>
          <p:cNvGrpSpPr/>
          <p:nvPr/>
        </p:nvGrpSpPr>
        <p:grpSpPr>
          <a:xfrm>
            <a:off x="1588824" y="3588411"/>
            <a:ext cx="9458587" cy="677333"/>
            <a:chOff x="1588824" y="3588411"/>
            <a:chExt cx="9458587" cy="677333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1C76232-9B88-4C8F-AA45-4B5D37B14BE2}"/>
                </a:ext>
              </a:extLst>
            </p:cNvPr>
            <p:cNvSpPr/>
            <p:nvPr/>
          </p:nvSpPr>
          <p:spPr>
            <a:xfrm>
              <a:off x="1927224" y="3588411"/>
              <a:ext cx="9120187" cy="677333"/>
            </a:xfrm>
            <a:prstGeom prst="roundRect">
              <a:avLst/>
            </a:prstGeom>
            <a:solidFill>
              <a:schemeClr val="bg2">
                <a:lumMod val="50000"/>
                <a:alpha val="85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How many of you are worried about sharing your data?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FD50A4E-23AC-486C-9C65-E4DA2E46BF75}"/>
                </a:ext>
              </a:extLst>
            </p:cNvPr>
            <p:cNvSpPr/>
            <p:nvPr/>
          </p:nvSpPr>
          <p:spPr>
            <a:xfrm>
              <a:off x="1588824" y="3588411"/>
              <a:ext cx="676800" cy="677333"/>
            </a:xfrm>
            <a:prstGeom prst="ellipse">
              <a:avLst/>
            </a:prstGeom>
            <a:solidFill>
              <a:schemeClr val="bg2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/>
                <a:t>2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B64427-8FC2-48D8-A26F-D37329F009EC}"/>
              </a:ext>
            </a:extLst>
          </p:cNvPr>
          <p:cNvGrpSpPr/>
          <p:nvPr/>
        </p:nvGrpSpPr>
        <p:grpSpPr>
          <a:xfrm>
            <a:off x="1588824" y="4955644"/>
            <a:ext cx="9458587" cy="677333"/>
            <a:chOff x="1588824" y="4955644"/>
            <a:chExt cx="9458587" cy="67733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82F0310-870E-4591-B4A9-844480069ABB}"/>
                </a:ext>
              </a:extLst>
            </p:cNvPr>
            <p:cNvSpPr/>
            <p:nvPr/>
          </p:nvSpPr>
          <p:spPr>
            <a:xfrm>
              <a:off x="1927224" y="4955644"/>
              <a:ext cx="9120187" cy="677333"/>
            </a:xfrm>
            <a:prstGeom prst="roundRect">
              <a:avLst/>
            </a:prstGeom>
            <a:solidFill>
              <a:schemeClr val="bg2">
                <a:lumMod val="50000"/>
                <a:alpha val="70000"/>
              </a:schemeClr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Would you be ok with receiving life-time discount in exchange for your data?</a:t>
              </a:r>
              <a:endParaRPr lang="fr-FR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1DD45F3-F371-4CA1-9E0F-C9FA085A85B9}"/>
                </a:ext>
              </a:extLst>
            </p:cNvPr>
            <p:cNvSpPr/>
            <p:nvPr/>
          </p:nvSpPr>
          <p:spPr>
            <a:xfrm>
              <a:off x="1588824" y="4955644"/>
              <a:ext cx="676800" cy="677333"/>
            </a:xfrm>
            <a:prstGeom prst="ellipse">
              <a:avLst/>
            </a:prstGeom>
            <a:solidFill>
              <a:schemeClr val="bg2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344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16c05727-aa75-4e4a-9b5f-8a80a1165891"/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elements/1.1/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170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Smart Consuming Automation</vt:lpstr>
      <vt:lpstr>The problem</vt:lpstr>
      <vt:lpstr>The product</vt:lpstr>
      <vt:lpstr>The product</vt:lpstr>
      <vt:lpstr>Revenue Stream options</vt:lpstr>
      <vt:lpstr>Thank you!</vt:lpstr>
      <vt:lpstr>Quick 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2019-08-23T19:15:07Z</dcterms:created>
  <dcterms:modified xsi:type="dcterms:W3CDTF">2019-08-23T22:40:45Z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